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25ca036db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25ca036db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16ca8163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16ca8163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You train the model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Examples of machine learning in real world include </a:t>
            </a:r>
            <a:r>
              <a:rPr lang="en"/>
              <a:t>speech recognition, </a:t>
            </a:r>
            <a:r>
              <a:rPr lang="en"/>
              <a:t>facial recognition, search </a:t>
            </a:r>
            <a:r>
              <a:rPr lang="en"/>
              <a:t>recommendations</a:t>
            </a:r>
            <a:r>
              <a:rPr lang="en"/>
              <a:t>, detect fraud and many others!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16ca8163a3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16ca8163a3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269d8374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269d8374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6ca8163a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6ca8163a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f8d4d26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1f8d4d26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1f8d4d269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1f8d4d269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11f8d4d269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11f8d4d269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f3c46405a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f3c46405a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hyperlink" Target="https://www.britannica.com/plant/Douglas-fir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208375" y="1245575"/>
            <a:ext cx="53370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Machine Learning in R</a:t>
            </a:r>
            <a:endParaRPr sz="5000"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3537150" y="3036700"/>
            <a:ext cx="39528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From: GradQuant</a:t>
            </a:r>
            <a:endParaRPr sz="18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Host: Michael Remington (He/Him)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ROC and AUC</a:t>
            </a:r>
            <a:endParaRPr/>
          </a:p>
        </p:txBody>
      </p:sp>
      <p:sp>
        <p:nvSpPr>
          <p:cNvPr id="206" name="Google Shape;206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Sensitivity: The probability that the model predicts a positive outcome for an observation when the outcome is indeed positive.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Specificity: The probability that the model predicts a negative outcome for an observation when the outcome is indeed negative.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Machine Learning?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36408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An</a:t>
            </a:r>
            <a:r>
              <a:rPr lang="en" sz="1600"/>
              <a:t> algorithm that learns patterns from data without being </a:t>
            </a:r>
            <a:r>
              <a:rPr lang="en" sz="1600"/>
              <a:t>explicitly</a:t>
            </a:r>
            <a:r>
              <a:rPr lang="en" sz="1600"/>
              <a:t> programmed to know what the patterns are.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-322580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Often used to: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make predictions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classify data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cluster data</a:t>
            </a:r>
            <a:endParaRPr sz="1600"/>
          </a:p>
          <a:p>
            <a:pPr indent="-322580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sz="1600"/>
              <a:t>attain insights and find patterns in data</a:t>
            </a:r>
            <a:endParaRPr sz="1600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3625" y="1926025"/>
            <a:ext cx="3900902" cy="21942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Machine Learning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1297500" y="1567550"/>
            <a:ext cx="2112600" cy="2911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Labeled inputs and outputs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User trains a machine learning algorithm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Used to classify or regress make predictions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Better for learning about the data and is more descriptive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SVD, Random forests, regression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3657750" y="1567550"/>
            <a:ext cx="2112600" cy="2911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Inconsistent labeled data,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Small training set</a:t>
            </a:r>
            <a:endParaRPr/>
          </a:p>
        </p:txBody>
      </p:sp>
      <p:sp>
        <p:nvSpPr>
          <p:cNvPr id="150" name="Google Shape;150;p15"/>
          <p:cNvSpPr txBox="1"/>
          <p:nvPr>
            <p:ph idx="1" type="body"/>
          </p:nvPr>
        </p:nvSpPr>
        <p:spPr>
          <a:xfrm>
            <a:off x="6059525" y="1567550"/>
            <a:ext cx="2218800" cy="2911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Unlabeled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Find structures and patterns underlying in the  data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Clustering, associations, </a:t>
            </a:r>
            <a:r>
              <a:rPr lang="en"/>
              <a:t>dimension</a:t>
            </a:r>
            <a:r>
              <a:rPr lang="en"/>
              <a:t> reduction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Can be sort of a black box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PCA, kmeans, Neural Networks</a:t>
            </a:r>
            <a:endParaRPr/>
          </a:p>
        </p:txBody>
      </p:sp>
      <p:sp>
        <p:nvSpPr>
          <p:cNvPr id="151" name="Google Shape;151;p15"/>
          <p:cNvSpPr txBox="1"/>
          <p:nvPr/>
        </p:nvSpPr>
        <p:spPr>
          <a:xfrm>
            <a:off x="1297500" y="1167350"/>
            <a:ext cx="2112600" cy="40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Supervised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3657800" y="1167350"/>
            <a:ext cx="2112600" cy="40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Semi-S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upervised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6059500" y="1167350"/>
            <a:ext cx="2218800" cy="4002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Uns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upervised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vs Deep Learning</a:t>
            </a:r>
            <a:endParaRPr/>
          </a:p>
        </p:txBody>
      </p:sp>
      <p:pic>
        <p:nvPicPr>
          <p:cNvPr id="159" name="Google Shape;15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612714"/>
            <a:ext cx="7038899" cy="2959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ML workflow</a:t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Exploratory</a:t>
            </a:r>
            <a:r>
              <a:rPr lang="en" sz="2300"/>
              <a:t> Data Analysis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Manage Missing Data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Split Data into training and test data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Train your model(s)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Evaluate model performance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en" sz="2300"/>
              <a:t>Compare model performance</a:t>
            </a:r>
            <a:endParaRPr sz="23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Models</a:t>
            </a:r>
            <a:endParaRPr/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645" y="1471125"/>
            <a:ext cx="2429550" cy="3239424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8"/>
          <p:cNvSpPr/>
          <p:nvPr/>
        </p:nvSpPr>
        <p:spPr>
          <a:xfrm>
            <a:off x="3092225" y="2566100"/>
            <a:ext cx="1102200" cy="914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5449" y="1720127"/>
            <a:ext cx="4041298" cy="248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8"/>
          <p:cNvSpPr txBox="1"/>
          <p:nvPr/>
        </p:nvSpPr>
        <p:spPr>
          <a:xfrm>
            <a:off x="729750" y="4663850"/>
            <a:ext cx="8174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Tree Image: </a:t>
            </a:r>
            <a:r>
              <a:rPr lang="en" sz="8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5"/>
              </a:rPr>
              <a:t>https://www.britannica.com/plant/Douglas-fir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Decision Tree Image: https://www.upgrad.com/blog/decision-tree-in-machine-learning/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Models</a:t>
            </a:r>
            <a:endParaRPr/>
          </a:p>
        </p:txBody>
      </p:sp>
      <p:sp>
        <p:nvSpPr>
          <p:cNvPr id="181" name="Google Shape;181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100" y="1488025"/>
            <a:ext cx="4614225" cy="3070251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9"/>
          <p:cNvSpPr txBox="1"/>
          <p:nvPr/>
        </p:nvSpPr>
        <p:spPr>
          <a:xfrm>
            <a:off x="724575" y="4725075"/>
            <a:ext cx="761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Images from:https://medium.com/swlh/random-forest-and-its-implementation-71824ced454f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4" name="Google Shape;18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2675" y="2260350"/>
            <a:ext cx="3204474" cy="166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19"/>
          <p:cNvSpPr/>
          <p:nvPr/>
        </p:nvSpPr>
        <p:spPr>
          <a:xfrm>
            <a:off x="3500450" y="2796275"/>
            <a:ext cx="622500" cy="571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r>
              <a:rPr lang="en"/>
              <a:t> performance metrics</a:t>
            </a:r>
            <a:endParaRPr/>
          </a:p>
        </p:txBody>
      </p:sp>
      <p:sp>
        <p:nvSpPr>
          <p:cNvPr id="191" name="Google Shape;191;p20"/>
          <p:cNvSpPr txBox="1"/>
          <p:nvPr>
            <p:ph idx="1" type="body"/>
          </p:nvPr>
        </p:nvSpPr>
        <p:spPr>
          <a:xfrm>
            <a:off x="1297500" y="1567550"/>
            <a:ext cx="33255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Montserrat"/>
                <a:ea typeface="Montserrat"/>
                <a:cs typeface="Montserrat"/>
                <a:sym typeface="Montserrat"/>
              </a:rPr>
              <a:t>OOB: Out of Bag Error Rate</a:t>
            </a:r>
            <a:endParaRPr sz="15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percentage of labels that were incorrectly guessed by our model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goal is as close to 0% as possible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Classification</a:t>
            </a:r>
            <a:r>
              <a:rPr lang="en" sz="1500"/>
              <a:t> Types</a:t>
            </a:r>
            <a:endParaRPr sz="1500"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True Positive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True Negative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False Positive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False Negative</a:t>
            </a:r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9450" y="1817450"/>
            <a:ext cx="3859474" cy="227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</a:t>
            </a:r>
            <a:r>
              <a:rPr lang="en"/>
              <a:t>, Precision, Recall</a:t>
            </a:r>
            <a:endParaRPr/>
          </a:p>
        </p:txBody>
      </p:sp>
      <p:sp>
        <p:nvSpPr>
          <p:cNvPr id="198" name="Google Shape;198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99" y="1567550"/>
            <a:ext cx="3914148" cy="2615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93675" y="1528050"/>
            <a:ext cx="3486950" cy="261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